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4"/>
  </p:notesMasterIdLst>
  <p:sldIdLst>
    <p:sldId id="256" r:id="rId2"/>
    <p:sldId id="340" r:id="rId3"/>
    <p:sldId id="272" r:id="rId4"/>
    <p:sldId id="276" r:id="rId5"/>
    <p:sldId id="280" r:id="rId6"/>
    <p:sldId id="257" r:id="rId7"/>
    <p:sldId id="341" r:id="rId8"/>
    <p:sldId id="271" r:id="rId9"/>
    <p:sldId id="337" r:id="rId10"/>
    <p:sldId id="336" r:id="rId11"/>
    <p:sldId id="279" r:id="rId12"/>
    <p:sldId id="270" r:id="rId13"/>
    <p:sldId id="350" r:id="rId14"/>
    <p:sldId id="345" r:id="rId15"/>
    <p:sldId id="274" r:id="rId16"/>
    <p:sldId id="346" r:id="rId17"/>
    <p:sldId id="349" r:id="rId18"/>
    <p:sldId id="355" r:id="rId19"/>
    <p:sldId id="356" r:id="rId20"/>
    <p:sldId id="338" r:id="rId21"/>
    <p:sldId id="357" r:id="rId22"/>
    <p:sldId id="339" r:id="rId2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gabyte" initials="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4EF"/>
    <a:srgbClr val="49BED8"/>
    <a:srgbClr val="D3EFF5"/>
    <a:srgbClr val="008AC6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>
      <p:cViewPr>
        <p:scale>
          <a:sx n="121" d="100"/>
          <a:sy n="121" d="100"/>
        </p:scale>
        <p:origin x="-102" y="-66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Врачи</a:t>
            </a:r>
          </a:p>
        </c:rich>
      </c:tx>
      <c:layout>
        <c:manualLayout>
          <c:xMode val="edge"/>
          <c:yMode val="edge"/>
          <c:x val="0.33366696028483739"/>
          <c:y val="2.74720414173207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205,75 ставок</c:v>
                </c:pt>
                <c:pt idx="1">
                  <c:v>Свободно 33,0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205.75</c:v>
                </c:pt>
                <c:pt idx="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714271764907518"/>
          <c:y val="0.78011964949506474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ru-RU" sz="1197" b="0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bg1"/>
                </a:solidFill>
              </a:rPr>
              <a:t>Средний</a:t>
            </a:r>
            <a:r>
              <a:rPr lang="ru-RU" baseline="0" dirty="0">
                <a:solidFill>
                  <a:schemeClr val="bg1"/>
                </a:solidFill>
              </a:rPr>
              <a:t> мед. персонал</a:t>
            </a:r>
            <a:endParaRPr lang="ru-RU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6.8287386057633834E-2"/>
          <c:y val="1.97239862096819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Занято 193,75 ставок</c:v>
                </c:pt>
                <c:pt idx="1">
                  <c:v>Свободно 25,25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193.75</c:v>
                </c:pt>
                <c:pt idx="1">
                  <c:v>25.25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91"/>
          <c:y val="0.79948978751416144"/>
          <c:w val="0.56031581104021544"/>
          <c:h val="0.127461608996529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Младший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FB-41B0-B702-4708FCDEABE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5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FB-41B0-B702-4708FCDEABE6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ставки</c:v>
                </c:pt>
                <c:pt idx="1">
                  <c:v>Свободно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FB-41B0-B702-4708FCDEA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Прочие</a:t>
            </a:r>
          </a:p>
        </c:rich>
      </c:tx>
      <c:layout>
        <c:manualLayout>
          <c:xMode val="edge"/>
          <c:yMode val="edge"/>
          <c:x val="0.30847134709899982"/>
          <c:y val="2.74720414173207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136,25 ставок</c:v>
                </c:pt>
                <c:pt idx="1">
                  <c:v>Свободно 25,75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136.25</c:v>
                </c:pt>
                <c:pt idx="1">
                  <c:v>25.75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6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18165512689491E-2"/>
          <c:y val="0.21351345223055548"/>
          <c:w val="0.37625402733029711"/>
          <c:h val="0.816341104050475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 490058</c:v>
                </c:pt>
                <c:pt idx="1">
                  <c:v>С профилактической целью 236746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490058</c:v>
                </c:pt>
                <c:pt idx="1">
                  <c:v>236746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79000">
                      <a:schemeClr val="tx1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Roboto" panose="0200000000000000000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73079806400956"/>
          <c:y val="0.26551151926485733"/>
          <c:w val="0.48826920193599044"/>
          <c:h val="0.50945191518998589"/>
        </c:manualLayout>
      </c:layout>
      <c:overlay val="0"/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79000">
                    <a:schemeClr val="tx1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Roboto" panose="0200000000000000000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0T15:48:21.558" idx="1">
    <p:pos x="7680" y="-6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967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2"/>
            <a:ext cx="2946400" cy="496967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r">
              <a:defRPr sz="1200"/>
            </a:lvl1pPr>
          </a:lstStyle>
          <a:p>
            <a:fld id="{4E900EF5-F958-49FC-BB12-9DEB39D15DD8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3" rIns="91406" bIns="457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32"/>
            <a:ext cx="5438775" cy="4467939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2"/>
            <a:ext cx="2946400" cy="496966"/>
          </a:xfrm>
          <a:prstGeom prst="rect">
            <a:avLst/>
          </a:prstGeom>
        </p:spPr>
        <p:txBody>
          <a:bodyPr vert="horz" lIns="91406" tIns="45703" rIns="91406" bIns="457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429672"/>
            <a:ext cx="2946400" cy="496966"/>
          </a:xfrm>
          <a:prstGeom prst="rect">
            <a:avLst/>
          </a:prstGeom>
        </p:spPr>
        <p:txBody>
          <a:bodyPr vert="horz" lIns="91406" tIns="45703" rIns="91406" bIns="45703" rtlCol="0" anchor="b"/>
          <a:lstStyle>
            <a:lvl1pPr algn="r">
              <a:defRPr sz="1200"/>
            </a:lvl1pPr>
          </a:lstStyle>
          <a:p>
            <a:fld id="{80A6A75C-2569-42C8-86B6-03AF9A91C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3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9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0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3359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33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9638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69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5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6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3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5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4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5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07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6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8033BD-8BA2-486D-860B-01287869CC9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91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7" y="-12576"/>
            <a:ext cx="12264008" cy="687057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591944" y="4653136"/>
            <a:ext cx="5400600" cy="1000132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Годовой отчет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91944" y="5589240"/>
            <a:ext cx="5864756" cy="18137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 работе</a:t>
            </a:r>
          </a:p>
          <a:p>
            <a:pPr algn="l">
              <a:lnSpc>
                <a:spcPct val="120000"/>
              </a:lnSpc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ГБУЗ «КДЦ № 2 ДЗМ» за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2022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г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6048" y="332657"/>
            <a:ext cx="11358584" cy="1224136"/>
          </a:xfrm>
        </p:spPr>
        <p:txBody>
          <a:bodyPr>
            <a:no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Работа патронажной службы в 202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г.: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86322" y="1403037"/>
            <a:ext cx="11070628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Количество участков –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На каждом участке по одному врачу общей практики и две медсестры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Два фельдшера для выписки льготных лекарственных препаратов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Общее количество включенных пациентов - </a:t>
            </a:r>
            <a:r>
              <a:rPr lang="en-US" sz="24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1269</a:t>
            </a:r>
            <a:endParaRPr lang="ru-RU" sz="240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Посещений патронажными врачами на дому - 5092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Посещение патронажными сестрами на дому - 10184</a:t>
            </a:r>
            <a:endParaRPr lang="en-US" sz="240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2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i="1" dirty="0">
                <a:ea typeface="Roboto" panose="02000000000000000000" pitchFamily="2" charset="0"/>
                <a:cs typeface="Roboto" panose="02000000000000000000" pitchFamily="2" charset="0"/>
              </a:rPr>
              <a:t>Диспансеризация и профилактические осмотры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793859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56562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33606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27674" y="2400360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95249" y="2367249"/>
            <a:ext cx="1094529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Диспансеризация взрослого населения и профилактические медицинские осмотры </a:t>
            </a:r>
          </a:p>
        </p:txBody>
      </p:sp>
      <p:sp>
        <p:nvSpPr>
          <p:cNvPr id="42" name="Овал 41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9" y="1335286"/>
            <a:ext cx="623076" cy="623076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68" y="1346434"/>
            <a:ext cx="587901" cy="58790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290" y="1388002"/>
            <a:ext cx="512954" cy="512954"/>
          </a:xfrm>
          <a:prstGeom prst="rect">
            <a:avLst/>
          </a:prstGeom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767333" y="2909418"/>
            <a:ext cx="2232248" cy="384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13295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583832" y="2926006"/>
            <a:ext cx="2232248" cy="368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13297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328322" y="2941223"/>
            <a:ext cx="2232248" cy="353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767333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Скругленный прямоугольник 99">
            <a:extLst>
              <a:ext uri="{FF2B5EF4-FFF2-40B4-BE49-F238E27FC236}">
                <a16:creationId xmlns:a16="http://schemas.microsoft.com/office/drawing/2014/main" xmlns="" id="{FF0B0529-27CF-4FDF-9A35-A220B1AF3ED1}"/>
              </a:ext>
            </a:extLst>
          </p:cNvPr>
          <p:cNvSpPr/>
          <p:nvPr/>
        </p:nvSpPr>
        <p:spPr>
          <a:xfrm>
            <a:off x="530081" y="360707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Углубленная диспансеризация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285602FF-0C12-4A29-AA44-F3AD4267C515}"/>
              </a:ext>
            </a:extLst>
          </p:cNvPr>
          <p:cNvSpPr txBox="1">
            <a:spLocks/>
          </p:cNvSpPr>
          <p:nvPr/>
        </p:nvSpPr>
        <p:spPr>
          <a:xfrm>
            <a:off x="767333" y="4105131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9300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EA955A8D-599D-40E2-80F2-EC2B06E1CB65}"/>
              </a:ext>
            </a:extLst>
          </p:cNvPr>
          <p:cNvSpPr txBox="1">
            <a:spLocks/>
          </p:cNvSpPr>
          <p:nvPr/>
        </p:nvSpPr>
        <p:spPr>
          <a:xfrm>
            <a:off x="4658519" y="416141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9485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130EE896-CA31-4904-95E0-A5069E043D02}"/>
              </a:ext>
            </a:extLst>
          </p:cNvPr>
          <p:cNvSpPr txBox="1">
            <a:spLocks/>
          </p:cNvSpPr>
          <p:nvPr/>
        </p:nvSpPr>
        <p:spPr>
          <a:xfrm>
            <a:off x="8219939" y="4176630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102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7674" y="5229200"/>
            <a:ext cx="1094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Cambria" panose="02040503050406030204" pitchFamily="18" charset="0"/>
              </a:rPr>
              <a:t>В ГБУЗ «Консультативно-диагностический центр № 2 ДЗМ»   функционирует отделение медицинской профилактики.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29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188640"/>
            <a:ext cx="6696744" cy="84301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показатели. Инвалиды и участники ВОВ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 2022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г.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86137"/>
              </p:ext>
            </p:extLst>
          </p:nvPr>
        </p:nvGraphicFramePr>
        <p:xfrm>
          <a:off x="5785082" y="1031659"/>
          <a:ext cx="6143566" cy="57932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63246">
                  <a:extLst>
                    <a:ext uri="{9D8B030D-6E8A-4147-A177-3AD203B41FA5}">
                      <a16:colId xmlns:a16="http://schemas.microsoft.com/office/drawing/2014/main" xmlns="" val="2820415514"/>
                    </a:ext>
                  </a:extLst>
                </a:gridCol>
                <a:gridCol w="1160122">
                  <a:extLst>
                    <a:ext uri="{9D8B030D-6E8A-4147-A177-3AD203B41FA5}">
                      <a16:colId xmlns:a16="http://schemas.microsoft.com/office/drawing/2014/main" xmlns="" val="2334483666"/>
                    </a:ext>
                  </a:extLst>
                </a:gridCol>
                <a:gridCol w="860099">
                  <a:extLst>
                    <a:ext uri="{9D8B030D-6E8A-4147-A177-3AD203B41FA5}">
                      <a16:colId xmlns:a16="http://schemas.microsoft.com/office/drawing/2014/main" xmlns="" val="468174681"/>
                    </a:ext>
                  </a:extLst>
                </a:gridCol>
                <a:gridCol w="860099">
                  <a:extLst>
                    <a:ext uri="{9D8B030D-6E8A-4147-A177-3AD203B41FA5}">
                      <a16:colId xmlns:a16="http://schemas.microsoft.com/office/drawing/2014/main" xmlns="" val="134736607"/>
                    </a:ext>
                  </a:extLst>
                </a:gridCol>
              </a:tblGrid>
              <a:tr h="649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Участники ВОВ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(кроме ИОВ)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Инвалиды 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Всего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891157"/>
                  </a:ext>
                </a:extLst>
              </a:tr>
              <a:tr h="445590">
                <a:tc>
                  <a:txBody>
                    <a:bodyPr/>
                    <a:lstStyle/>
                    <a:p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26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44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34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57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939411"/>
                  </a:ext>
                </a:extLst>
              </a:tr>
              <a:tr h="445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0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9229980"/>
                  </a:ext>
                </a:extLst>
              </a:tr>
              <a:tr h="445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(18)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(5)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(23)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6360223"/>
                  </a:ext>
                </a:extLst>
              </a:tr>
              <a:tr h="310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 (0)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551713"/>
                  </a:ext>
                </a:extLst>
              </a:tr>
              <a:tr h="445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26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34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5757142"/>
                  </a:ext>
                </a:extLst>
              </a:tr>
              <a:tr h="445590">
                <a:tc>
                  <a:txBody>
                    <a:bodyPr/>
                    <a:lstStyle/>
                    <a:p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         I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 (7)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 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40145"/>
                  </a:ext>
                </a:extLst>
              </a:tr>
              <a:tr h="445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26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382446"/>
                  </a:ext>
                </a:extLst>
              </a:tr>
              <a:tr h="445590">
                <a:tc>
                  <a:txBody>
                    <a:bodyPr/>
                    <a:lstStyle/>
                    <a:p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</a:t>
                      </a: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</a:t>
                      </a: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III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0594822"/>
                  </a:ext>
                </a:extLst>
              </a:tr>
              <a:tr h="445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705554"/>
                  </a:ext>
                </a:extLst>
              </a:tr>
              <a:tr h="310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485517"/>
                  </a:ext>
                </a:extLst>
              </a:tr>
              <a:tr h="441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Получили стационарное лечение из числа нуждавшихся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2443554"/>
                  </a:ext>
                </a:extLst>
              </a:tr>
              <a:tr h="432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6" y="0"/>
            <a:ext cx="5231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1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8475" cy="1325563"/>
          </a:xfrm>
        </p:spPr>
        <p:txBody>
          <a:bodyPr/>
          <a:lstStyle/>
          <a:p>
            <a:pPr algn="ctr"/>
            <a:r>
              <a:rPr lang="ru-RU" i="1" dirty="0">
                <a:ea typeface="Cambria" panose="02040503050406030204" pitchFamily="18" charset="0"/>
              </a:rPr>
              <a:t>Вакцинопрофилактика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3347"/>
            <a:ext cx="10442376" cy="1558532"/>
          </a:xfrm>
        </p:spPr>
        <p:txBody>
          <a:bodyPr>
            <a:normAutofit/>
          </a:bodyPr>
          <a:lstStyle/>
          <a:p>
            <a:r>
              <a:rPr lang="ru-RU" sz="2600" dirty="0"/>
              <a:t>Большое внимание уделяется вакцинации в соответствии с Национальным календарем профилактических прививок.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65682" y="3151878"/>
            <a:ext cx="7478061" cy="3342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0" dirty="0"/>
              <a:t>Против гриппа привито – 81440 человек, </a:t>
            </a:r>
          </a:p>
          <a:p>
            <a:pPr algn="just"/>
            <a:r>
              <a:rPr lang="ru-RU" sz="8000" dirty="0"/>
              <a:t>Привито от других болезней – 15 337 человек </a:t>
            </a:r>
          </a:p>
          <a:p>
            <a:pPr marL="0" indent="0" algn="just">
              <a:buNone/>
            </a:pPr>
            <a:r>
              <a:rPr lang="ru-RU" sz="8000" dirty="0"/>
              <a:t>-   дифтерии и столбняка – 3833; </a:t>
            </a:r>
          </a:p>
          <a:p>
            <a:pPr algn="just">
              <a:buFontTx/>
              <a:buChar char="-"/>
            </a:pPr>
            <a:r>
              <a:rPr lang="ru-RU" sz="8000" dirty="0"/>
              <a:t>против кори – 3810; </a:t>
            </a:r>
          </a:p>
          <a:p>
            <a:pPr algn="just">
              <a:buFontTx/>
              <a:buChar char="-"/>
            </a:pPr>
            <a:r>
              <a:rPr lang="ru-RU" sz="8000" dirty="0"/>
              <a:t>против краснухи – 432; </a:t>
            </a:r>
          </a:p>
          <a:p>
            <a:pPr algn="just">
              <a:buFontTx/>
              <a:buChar char="-"/>
            </a:pPr>
            <a:r>
              <a:rPr lang="ru-RU" sz="8000" dirty="0"/>
              <a:t>против вирусного гепатита В – 4865; </a:t>
            </a:r>
          </a:p>
          <a:p>
            <a:pPr algn="just">
              <a:buFontTx/>
              <a:buChar char="-"/>
            </a:pPr>
            <a:r>
              <a:rPr lang="ru-RU" sz="8000" dirty="0"/>
              <a:t>против вирусного гепатита А – 1037; </a:t>
            </a:r>
          </a:p>
          <a:p>
            <a:pPr algn="just">
              <a:buFontTx/>
              <a:buChar char="-"/>
            </a:pPr>
            <a:r>
              <a:rPr lang="ru-RU" sz="8000" dirty="0"/>
              <a:t>против клещевого энцефалита – 670; </a:t>
            </a:r>
          </a:p>
          <a:p>
            <a:pPr algn="just">
              <a:buFontTx/>
              <a:buChar char="-"/>
            </a:pPr>
            <a:r>
              <a:rPr lang="ru-RU" sz="8000" dirty="0"/>
              <a:t>против пневмококковой инфекции – 4 822; </a:t>
            </a:r>
          </a:p>
          <a:p>
            <a:pPr algn="just">
              <a:buFontTx/>
              <a:buChar char="-"/>
            </a:pPr>
            <a:r>
              <a:rPr lang="ru-RU" sz="8000" dirty="0"/>
              <a:t>против дизентерии Зонне – 1 382.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45" y="3338085"/>
            <a:ext cx="3575874" cy="27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38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416" y="404665"/>
            <a:ext cx="10513168" cy="3888432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ru-RU" sz="320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Периодические медицинские осмотры</a:t>
            </a:r>
          </a:p>
          <a:p>
            <a:pPr algn="just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ходе проведения периодических медицинских осмотров в отделении медицинской профилактики обследовано 4422 человек из 16 организаций. Было выявлено всего 47 заболеваний. Из них: гипертоническая болезнь – 23; сахарный диабет – 5; заболевания органов дыхания – 8, заболевания органов пищеварения – 7, прочее – 4. </a:t>
            </a:r>
          </a:p>
          <a:p>
            <a:pPr algn="just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настоящее время проводится дообследование пациентов с впервые выявленными заболеваниями.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3485967"/>
            <a:ext cx="5035488" cy="325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60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343165"/>
            <a:ext cx="11161315" cy="74776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000" dirty="0"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599330"/>
            <a:ext cx="9145016" cy="2226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Устные обращения пациентов рассматриваются в тот-же день в часы работы учреждения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от пациентов для совершенствования оказания медицинской помощи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597685" y="1090930"/>
            <a:ext cx="8710613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881422" y="1844824"/>
            <a:ext cx="107157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319241" y="1841361"/>
            <a:ext cx="1186128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667504" y="1844824"/>
            <a:ext cx="1285883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495599" y="1844824"/>
            <a:ext cx="1071569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3952860" y="2416601"/>
            <a:ext cx="1000132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186</a:t>
            </a:r>
          </a:p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495600" y="3352183"/>
            <a:ext cx="1071568" cy="472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318/</a:t>
            </a:r>
            <a:r>
              <a:rPr lang="ru-RU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64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551385" y="3136087"/>
            <a:ext cx="1944216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2021/</a:t>
            </a:r>
            <a:r>
              <a:rPr lang="ru-RU" sz="16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3824328" y="3212974"/>
            <a:ext cx="1271541" cy="730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330/</a:t>
            </a:r>
            <a:r>
              <a:rPr lang="ru-RU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340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267064" y="3212976"/>
            <a:ext cx="1400439" cy="730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225/</a:t>
            </a:r>
            <a:r>
              <a:rPr lang="ru-RU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247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6754332" y="3212975"/>
            <a:ext cx="1285883" cy="715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196/</a:t>
            </a:r>
            <a:r>
              <a:rPr lang="ru-RU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194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КДЦ №2</a:t>
            </a:r>
          </a:p>
          <a:p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Гол. здание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5381619" y="2416601"/>
            <a:ext cx="1000135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№149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6738943" y="2416601"/>
            <a:ext cx="1028452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41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3952860" y="135729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310182" y="135729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881818" y="135729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64" y="1544968"/>
            <a:ext cx="482150" cy="4821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1500174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11" y="1544703"/>
            <a:ext cx="482150" cy="482150"/>
          </a:xfrm>
          <a:prstGeom prst="rect">
            <a:avLst/>
          </a:prstGeom>
        </p:spPr>
      </p:pic>
      <p:sp>
        <p:nvSpPr>
          <p:cNvPr id="33" name="Скругленный прямоугольник 58">
            <a:extLst>
              <a:ext uri="{FF2B5EF4-FFF2-40B4-BE49-F238E27FC236}">
                <a16:creationId xmlns:a16="http://schemas.microsoft.com/office/drawing/2014/main" xmlns="" id="{C5602166-BFE8-4592-A4A0-DC282638BC8C}"/>
              </a:ext>
            </a:extLst>
          </p:cNvPr>
          <p:cNvSpPr/>
          <p:nvPr/>
        </p:nvSpPr>
        <p:spPr>
          <a:xfrm>
            <a:off x="9319091" y="1855831"/>
            <a:ext cx="2537548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Итого 2021 г. – 1069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Итого 2022 г. - </a:t>
            </a:r>
            <a:r>
              <a:rPr lang="ru-RU" dirty="0">
                <a:solidFill>
                  <a:srgbClr val="FF0000"/>
                </a:solidFill>
              </a:rPr>
              <a:t>845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432" y="1869627"/>
            <a:ext cx="70945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ea typeface="Cambria" panose="02040503050406030204" pitchFamily="18" charset="0"/>
              </a:rPr>
              <a:t>Широкая просветительская работа по здоровому образу жизни проводится на страницах социальных сетей.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ea typeface="Cambria" panose="02040503050406030204" pitchFamily="18" charset="0"/>
              </a:rPr>
              <a:t>Опубликовано более 22 обучающих роликов по тематике:</a:t>
            </a:r>
          </a:p>
          <a:p>
            <a:r>
              <a:rPr lang="ru-RU" dirty="0">
                <a:solidFill>
                  <a:schemeClr val="tx1"/>
                </a:solidFill>
                <a:ea typeface="Cambria" panose="02040503050406030204" pitchFamily="18" charset="0"/>
              </a:rPr>
              <a:t>Борьба с сахарным диабетом</a:t>
            </a:r>
          </a:p>
          <a:p>
            <a:r>
              <a:rPr lang="ru-RU" dirty="0">
                <a:solidFill>
                  <a:schemeClr val="tx1"/>
                </a:solidFill>
                <a:ea typeface="Cambria" panose="02040503050406030204" pitchFamily="18" charset="0"/>
              </a:rPr>
              <a:t>Артериальная гипертензия</a:t>
            </a:r>
          </a:p>
          <a:p>
            <a:r>
              <a:rPr lang="ru-RU" dirty="0">
                <a:solidFill>
                  <a:schemeClr val="tx1"/>
                </a:solidFill>
                <a:ea typeface="Cambria" panose="02040503050406030204" pitchFamily="18" charset="0"/>
              </a:rPr>
              <a:t>Диспансеризация и вакцинация</a:t>
            </a:r>
          </a:p>
          <a:p>
            <a:r>
              <a:rPr lang="ru-RU" dirty="0">
                <a:solidFill>
                  <a:schemeClr val="tx1"/>
                </a:solidFill>
                <a:ea typeface="Cambria" panose="02040503050406030204" pitchFamily="18" charset="0"/>
              </a:rPr>
              <a:t> Лечение и профилактике различных заболеваний, включая инфекционные болезни.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11" y="2708920"/>
            <a:ext cx="4677089" cy="4029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7" r="-503" b="17592"/>
          <a:stretch/>
        </p:blipFill>
        <p:spPr>
          <a:xfrm>
            <a:off x="983432" y="351585"/>
            <a:ext cx="10441160" cy="13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19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692696"/>
            <a:ext cx="1072919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Работа АПЦ </a:t>
            </a:r>
            <a:r>
              <a:rPr lang="ru-RU" i="1" dirty="0">
                <a:ea typeface="Cambria" panose="02040503050406030204" pitchFamily="18" charset="0"/>
              </a:rPr>
              <a:t>в период </a:t>
            </a:r>
            <a:br>
              <a:rPr lang="ru-RU" i="1" dirty="0">
                <a:ea typeface="Cambria" panose="02040503050406030204" pitchFamily="18" charset="0"/>
              </a:rPr>
            </a:br>
            <a:r>
              <a:rPr lang="ru-RU" i="1" dirty="0">
                <a:ea typeface="Cambria" panose="02040503050406030204" pitchFamily="18" charset="0"/>
              </a:rPr>
              <a:t>ограничительных мероприятий</a:t>
            </a:r>
            <a:r>
              <a:rPr lang="en-US" i="1" dirty="0">
                <a:ea typeface="Cambria" panose="02040503050406030204" pitchFamily="18" charset="0"/>
              </a:rPr>
              <a:t> </a:t>
            </a:r>
            <a:r>
              <a:rPr lang="ru-RU" i="1" dirty="0">
                <a:ea typeface="Cambria" panose="02040503050406030204" pitchFamily="18" charset="0"/>
              </a:rPr>
              <a:t>в</a:t>
            </a:r>
            <a:r>
              <a:rPr lang="en-US" i="1" dirty="0">
                <a:ea typeface="Cambria" panose="02040503050406030204" pitchFamily="18" charset="0"/>
              </a:rPr>
              <a:t> 202</a:t>
            </a:r>
            <a:r>
              <a:rPr lang="ru-RU" i="1" dirty="0">
                <a:ea typeface="Cambria" panose="02040503050406030204" pitchFamily="18" charset="0"/>
              </a:rPr>
              <a:t>2 г.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2276872"/>
            <a:ext cx="8568952" cy="4464496"/>
          </a:xfrm>
        </p:spPr>
        <p:txBody>
          <a:bodyPr>
            <a:normAutofit fontScale="32500" lnSpcReduction="20000"/>
          </a:bodyPr>
          <a:lstStyle/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5500" dirty="0">
                <a:solidFill>
                  <a:schemeClr val="bg1"/>
                </a:solidFill>
                <a:ea typeface="Cambria" panose="02040503050406030204" pitchFamily="18" charset="0"/>
              </a:rPr>
              <a:t>Акцент и усиление службы помощи на дому.</a:t>
            </a:r>
          </a:p>
          <a:p>
            <a:r>
              <a:rPr lang="ru-RU" sz="5500" dirty="0">
                <a:solidFill>
                  <a:schemeClr val="bg1"/>
                </a:solidFill>
                <a:ea typeface="Cambria" panose="02040503050406030204" pitchFamily="18" charset="0"/>
              </a:rPr>
              <a:t>Функционирование КТ Центра.</a:t>
            </a:r>
          </a:p>
          <a:p>
            <a:r>
              <a:rPr lang="ru-RU" sz="5500" dirty="0">
                <a:solidFill>
                  <a:schemeClr val="bg1"/>
                </a:solidFill>
                <a:ea typeface="Cambria" panose="02040503050406030204" pitchFamily="18" charset="0"/>
              </a:rPr>
              <a:t>В КТ Центре развернут дневной стационар для упреждающей терапии.</a:t>
            </a:r>
          </a:p>
          <a:p>
            <a:r>
              <a:rPr lang="ru-RU" sz="5500" dirty="0">
                <a:solidFill>
                  <a:schemeClr val="bg1"/>
                </a:solidFill>
              </a:rPr>
              <a:t> </a:t>
            </a:r>
            <a:r>
              <a:rPr lang="ru-RU" sz="5500" dirty="0">
                <a:solidFill>
                  <a:schemeClr val="bg1"/>
                </a:solidFill>
                <a:ea typeface="Cambria" panose="02040503050406030204" pitchFamily="18" charset="0"/>
              </a:rPr>
              <a:t>Функционирование</a:t>
            </a:r>
            <a:r>
              <a:rPr lang="ru-RU" sz="5500" dirty="0">
                <a:solidFill>
                  <a:schemeClr val="bg1"/>
                </a:solidFill>
              </a:rPr>
              <a:t> временных подразделений для оказания помощи больным с COVID-19.</a:t>
            </a:r>
            <a:endParaRPr lang="ru-RU" sz="5500" dirty="0">
              <a:solidFill>
                <a:schemeClr val="bg1"/>
              </a:solidFill>
              <a:ea typeface="Cambria" panose="02040503050406030204" pitchFamily="18" charset="0"/>
            </a:endParaRPr>
          </a:p>
          <a:p>
            <a:r>
              <a:rPr lang="ru-RU" sz="5500" dirty="0">
                <a:solidFill>
                  <a:schemeClr val="bg1"/>
                </a:solidFill>
                <a:ea typeface="Cambria" panose="02040503050406030204" pitchFamily="18" charset="0"/>
              </a:rPr>
              <a:t>Выписка лекарственных препаратов сроком до 6-ти месяцев. </a:t>
            </a:r>
          </a:p>
          <a:p>
            <a:r>
              <a:rPr lang="ru-RU" sz="5500" dirty="0">
                <a:solidFill>
                  <a:schemeClr val="bg1"/>
                </a:solidFill>
                <a:ea typeface="Cambria" panose="02040503050406030204" pitchFamily="18" charset="0"/>
              </a:rPr>
              <a:t>Дистанционное наблюдение за пациентами  (аудиоконтроль).</a:t>
            </a:r>
          </a:p>
          <a:p>
            <a:r>
              <a:rPr lang="ru-RU" sz="5500" dirty="0">
                <a:solidFill>
                  <a:schemeClr val="bg1"/>
                </a:solidFill>
                <a:ea typeface="Cambria" panose="02040503050406030204" pitchFamily="18" charset="0"/>
              </a:rPr>
              <a:t>Дистанционная работа с пациентами по листкам нетрудоспособности.</a:t>
            </a:r>
          </a:p>
          <a:p>
            <a:r>
              <a:rPr lang="ru-RU" sz="5500" dirty="0">
                <a:solidFill>
                  <a:schemeClr val="bg1"/>
                </a:solidFill>
                <a:ea typeface="Cambria" panose="02040503050406030204" pitchFamily="18" charset="0"/>
              </a:rPr>
              <a:t>Функционирование пунктов гражданской вакцинации от </a:t>
            </a:r>
            <a:r>
              <a:rPr lang="ru-RU" sz="5500" dirty="0">
                <a:solidFill>
                  <a:schemeClr val="bg1"/>
                </a:solidFill>
              </a:rPr>
              <a:t>COVID-19.</a:t>
            </a:r>
          </a:p>
          <a:p>
            <a:r>
              <a:rPr lang="ru-RU" sz="5500" dirty="0">
                <a:solidFill>
                  <a:schemeClr val="bg1"/>
                </a:solidFill>
              </a:rPr>
              <a:t>Работа павильона</a:t>
            </a:r>
            <a:r>
              <a:rPr lang="ru-RU" sz="5500" dirty="0">
                <a:solidFill>
                  <a:schemeClr val="bg1"/>
                </a:solidFill>
                <a:ea typeface="Times New Roman" panose="02020603050405020304" pitchFamily="18" charset="0"/>
              </a:rPr>
              <a:t> «Здоровая Москва» ВДНХ</a:t>
            </a: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55906" y="3421905"/>
            <a:ext cx="3728518" cy="31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3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476672"/>
            <a:ext cx="11161240" cy="191173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dirty="0">
                <a:ea typeface="Cambria" panose="02040503050406030204" pitchFamily="18" charset="0"/>
              </a:rPr>
              <a:t>Организация пунктов гражданской вакцинации от </a:t>
            </a:r>
            <a:r>
              <a:rPr lang="ru-RU" dirty="0"/>
              <a:t>COVID-19</a:t>
            </a:r>
            <a:r>
              <a:rPr lang="ru-RU" dirty="0">
                <a:ea typeface="Cambria" panose="02040503050406030204" pitchFamily="18" charset="0"/>
              </a:rPr>
              <a:t/>
            </a:r>
            <a:br>
              <a:rPr lang="ru-RU" dirty="0">
                <a:ea typeface="Cambria" panose="02040503050406030204" pitchFamily="18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666" y="2715973"/>
            <a:ext cx="10944950" cy="37768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a typeface="Cambria" panose="02040503050406030204" pitchFamily="18" charset="0"/>
              </a:rPr>
              <a:t>За 2022 год: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ea typeface="Cambria" panose="020405030504060302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ea typeface="Cambria" panose="02040503050406030204" pitchFamily="18" charset="0"/>
              </a:rPr>
              <a:t>Вакцинировано – 27297 чел.</a:t>
            </a:r>
          </a:p>
          <a:p>
            <a:endParaRPr lang="ru-RU" dirty="0">
              <a:solidFill>
                <a:schemeClr val="bg1"/>
              </a:solidFill>
              <a:ea typeface="Cambria" panose="020405030504060302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ea typeface="Cambria" panose="02040503050406030204" pitchFamily="18" charset="0"/>
              </a:rPr>
              <a:t>Ревакцинировано – 4836 чел.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365029"/>
            <a:ext cx="5159896" cy="44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38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666" y="2276873"/>
            <a:ext cx="10801008" cy="360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dirty="0">
                <a:ea typeface="Cambria" panose="02040503050406030204" pitchFamily="18" charset="0"/>
              </a:rPr>
              <a:t>За 2022 год:</a:t>
            </a:r>
          </a:p>
          <a:p>
            <a:pPr marL="0" indent="0">
              <a:buNone/>
            </a:pPr>
            <a:endParaRPr lang="ru-RU" sz="2800" dirty="0">
              <a:ea typeface="Cambria" panose="02040503050406030204" pitchFamily="18" charset="0"/>
            </a:endParaRPr>
          </a:p>
          <a:p>
            <a:r>
              <a:rPr lang="ru-RU" sz="2800" dirty="0">
                <a:ea typeface="Cambria" panose="02040503050406030204" pitchFamily="18" charset="0"/>
              </a:rPr>
              <a:t>Осмотрено всего человек - 7225</a:t>
            </a:r>
          </a:p>
          <a:p>
            <a:r>
              <a:rPr lang="ru-RU" sz="2800" dirty="0">
                <a:ea typeface="Cambria" panose="02040503050406030204" pitchFamily="18" charset="0"/>
              </a:rPr>
              <a:t>Осмотрено в рамках Чекапа - 4800</a:t>
            </a:r>
          </a:p>
          <a:p>
            <a:r>
              <a:rPr lang="ru-RU" sz="2800" dirty="0">
                <a:ea typeface="Cambria" panose="02040503050406030204" pitchFamily="18" charset="0"/>
              </a:rPr>
              <a:t>Осмотрено в рамках углубленной диспансеризации - 2425</a:t>
            </a:r>
          </a:p>
          <a:p>
            <a:pPr marL="0" indent="0">
              <a:buNone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1" y="365126"/>
            <a:ext cx="10812463" cy="975642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павильона «Здоровая Москва» ВДНХ</a:t>
            </a:r>
          </a:p>
        </p:txBody>
      </p:sp>
    </p:spTree>
    <p:extLst>
      <p:ext uri="{BB962C8B-B14F-4D97-AF65-F5344CB8AC3E}">
        <p14:creationId xmlns:p14="http://schemas.microsoft.com/office/powerpoint/2010/main" val="377127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86322" y="476672"/>
            <a:ext cx="10585251" cy="376319"/>
          </a:xfrm>
        </p:spPr>
        <p:txBody>
          <a:bodyPr>
            <a:noAutofit/>
          </a:bodyPr>
          <a:lstStyle/>
          <a:p>
            <a:pPr algn="ctr"/>
            <a:r>
              <a:rPr lang="ru-RU" i="1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ЦЕЛИ И ЗАДАЧИ ГБУЗ «КДЦ № 2 ДЗМ»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95400" y="1124744"/>
            <a:ext cx="11161240" cy="5606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оказание квалифицированной первичной и специализированной медицинской помощи населению непосредственно в поликлинике и на дому,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организация и проведение комплекса профилактических мероприятий, направленных на снижение заболеваемости, инвалидности и смертности среди населения, проживающего в районе обслуживания, а также среди работающих на прикрепленных промышленных предприятиях;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организация и осуществление диспансеризации населения (здоровых и больных) и прежде всего рабочих промышленных предприятий и строек, лиц с повышенным риском заболевания сердечно-сосудистыми, онкологическими и другими болезнями;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cs typeface="Arial" panose="020B0604020202020204" pitchFamily="34" charset="0"/>
              </a:rPr>
              <a:t>организация и проведение мероприятий по пропаганде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302013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63352" y="260648"/>
            <a:ext cx="11496675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516039" y="1124744"/>
            <a:ext cx="11052569" cy="5519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ea typeface="Roboto" panose="02000000000000000000" pitchFamily="2" charset="0"/>
                <a:cs typeface="Times New Roman" panose="02020603050405020304" pitchFamily="18" charset="0"/>
              </a:rPr>
              <a:t>Увеличение доступности медицинской помощи до 100% (рассматривается вопрос о работе в субботние и воскресные дни врачей и исследований повышенной потребности);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ea typeface="Roboto" panose="02000000000000000000" pitchFamily="2" charset="0"/>
                <a:cs typeface="Times New Roman" panose="02020603050405020304" pitchFamily="18" charset="0"/>
              </a:rPr>
              <a:t>Повышение качества медицинской помощи;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ea typeface="Roboto" panose="02000000000000000000" pitchFamily="2" charset="0"/>
                <a:cs typeface="Times New Roman" panose="02020603050405020304" pitchFamily="18" charset="0"/>
              </a:rPr>
              <a:t>Увеличение доли пациентов, проходящих всеобщую диспансеризацию и профилактические осмотры до 75% от прикрепленного населения, что повысит долю раннего выявления социально-значимых заболеваний, в том числе онкологических;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ea typeface="Roboto" panose="02000000000000000000" pitchFamily="2" charset="0"/>
                <a:cs typeface="Times New Roman" panose="02020603050405020304" pitchFamily="18" charset="0"/>
              </a:rPr>
              <a:t>Внедрение программы проактивного диспансерного наблюдения;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ea typeface="Cambria" panose="02040503050406030204" pitchFamily="18" charset="0"/>
                <a:cs typeface="Times New Roman" panose="02020603050405020304" pitchFamily="18" charset="0"/>
              </a:rPr>
              <a:t>Просветительская работа по здоровому образу жизни в социальных сетях, организация школ здоровья;</a:t>
            </a:r>
            <a:endParaRPr lang="ru-RU" sz="2400" dirty="0">
              <a:solidFill>
                <a:srgbClr val="00B0F0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04663"/>
            <a:ext cx="10812388" cy="860399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ea typeface="Cambria" panose="02040503050406030204" pitchFamily="18" charset="0"/>
              </a:rPr>
              <a:t>План  работы на 2023 г. (1)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60917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04665"/>
            <a:ext cx="10740380" cy="504056"/>
          </a:xfrm>
        </p:spPr>
        <p:txBody>
          <a:bodyPr>
            <a:noAutofit/>
          </a:bodyPr>
          <a:lstStyle/>
          <a:p>
            <a:pPr algn="ctr"/>
            <a:r>
              <a:rPr lang="ru-RU" i="1" dirty="0">
                <a:ea typeface="Cambria" panose="02040503050406030204" pitchFamily="18" charset="0"/>
              </a:rPr>
              <a:t>План  работы на 2023 г.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052736"/>
            <a:ext cx="10740380" cy="554461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Дооснащение учреждения оборудованием: МРТ, рентгеновским денситометром, рентгеновским маммографом;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Сотрудничество с организациями, находящимися на территории обслуживания по диспансеризации и вакцинации;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Активная работа с общественным советом и советом ветеранов;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Медицинское сопровождение планируемых различных мероприятий на территории обслуживания.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Переезд филиала № 2 в отремонтированное по новому московскому стандарту здание.</a:t>
            </a:r>
            <a:r>
              <a:rPr lang="ru-RU" sz="2400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54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695325" y="1175718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22690" y="2967335"/>
            <a:ext cx="8935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2108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09638" y="78249"/>
            <a:ext cx="10515600" cy="5416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Кадры 2022 г., общее количество 507 сотрудников (2021 г. - 564)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6763" y="3970217"/>
            <a:ext cx="1065596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За 2022 г. было принято </a:t>
            </a:r>
            <a:r>
              <a:rPr lang="ru-RU" sz="2000" b="1" dirty="0">
                <a:ea typeface="Roboto" panose="02000000000000000000" pitchFamily="2" charset="0"/>
                <a:cs typeface="Roboto" panose="02000000000000000000" pitchFamily="2" charset="0"/>
              </a:rPr>
              <a:t>142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 сотрудника, уволено 199 сотрудников</a:t>
            </a:r>
          </a:p>
          <a:p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>
                <a:ea typeface="Roboto" panose="02000000000000000000" pitchFamily="2" charset="0"/>
                <a:cs typeface="Roboto" panose="02000000000000000000" pitchFamily="2" charset="0"/>
              </a:rPr>
              <a:t>124 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сотрудника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099132803"/>
              </p:ext>
            </p:extLst>
          </p:nvPr>
        </p:nvGraphicFramePr>
        <p:xfrm>
          <a:off x="702431" y="818465"/>
          <a:ext cx="2928958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105953086"/>
              </p:ext>
            </p:extLst>
          </p:nvPr>
        </p:nvGraphicFramePr>
        <p:xfrm>
          <a:off x="4095736" y="848687"/>
          <a:ext cx="3143272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70207857"/>
              </p:ext>
            </p:extLst>
          </p:nvPr>
        </p:nvGraphicFramePr>
        <p:xfrm>
          <a:off x="5953124" y="781234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185350371"/>
              </p:ext>
            </p:extLst>
          </p:nvPr>
        </p:nvGraphicFramePr>
        <p:xfrm>
          <a:off x="7667636" y="860662"/>
          <a:ext cx="300039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355138" y="1988840"/>
            <a:ext cx="1356411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238,75  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(270,75)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2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24430" y="1988840"/>
            <a:ext cx="1143008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219,0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(260,25)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38363" y="1959692"/>
            <a:ext cx="1071570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162,0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(165,0)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ставок всего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2" y="4850703"/>
            <a:ext cx="1301950" cy="130195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A166D9E-F0BA-4BC8-988C-1D16C34F6CF7}"/>
              </a:ext>
            </a:extLst>
          </p:cNvPr>
          <p:cNvSpPr/>
          <p:nvPr/>
        </p:nvSpPr>
        <p:spPr>
          <a:xfrm>
            <a:off x="2097954" y="4706767"/>
            <a:ext cx="7886478" cy="13234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 и 2 квалификационной категории:         25 сотрудников</a:t>
            </a:r>
          </a:p>
          <a:p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высшей квалификационной категории:   58 сотрудников</a:t>
            </a:r>
          </a:p>
          <a:p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к.м.н.: 	                                                         12 сотрудников</a:t>
            </a:r>
          </a:p>
          <a:p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д.м.н.:				              1 сотрудник</a:t>
            </a:r>
            <a:endParaRPr lang="en-US" sz="20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CustomShape 9">
            <a:extLst>
              <a:ext uri="{FF2B5EF4-FFF2-40B4-BE49-F238E27FC236}">
                <a16:creationId xmlns:a16="http://schemas.microsoft.com/office/drawing/2014/main" xmlns="" id="{B66F2E47-5591-4548-8340-47E734BD11E2}"/>
              </a:ext>
            </a:extLst>
          </p:cNvPr>
          <p:cNvSpPr/>
          <p:nvPr/>
        </p:nvSpPr>
        <p:spPr>
          <a:xfrm>
            <a:off x="3567008" y="6002322"/>
            <a:ext cx="5121280" cy="468327"/>
          </a:xfrm>
          <a:prstGeom prst="roundRect">
            <a:avLst>
              <a:gd name="adj" fmla="val 4142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врача имеют статус «Московский врач»</a:t>
            </a:r>
          </a:p>
        </p:txBody>
      </p:sp>
    </p:spTree>
    <p:extLst>
      <p:ext uri="{BB962C8B-B14F-4D97-AF65-F5344CB8AC3E}">
        <p14:creationId xmlns:p14="http://schemas.microsoft.com/office/powerpoint/2010/main" val="429208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3352" y="549275"/>
            <a:ext cx="6624736" cy="863501"/>
          </a:xfrm>
        </p:spPr>
        <p:txBody>
          <a:bodyPr anchor="t">
            <a:normAutofit fontScale="90000"/>
          </a:bodyPr>
          <a:lstStyle/>
          <a:p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Оборудование ГБУЗ «КДЦ № 2 ДЗМ»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idx="1"/>
          </p:nvPr>
        </p:nvSpPr>
        <p:spPr>
          <a:xfrm>
            <a:off x="263352" y="1412777"/>
            <a:ext cx="6480720" cy="5112568"/>
          </a:xfrm>
        </p:spPr>
        <p:txBody>
          <a:bodyPr>
            <a:noAutofit/>
          </a:bodyPr>
          <a:lstStyle/>
          <a:p>
            <a:pPr lvl="0" algn="r">
              <a:lnSpc>
                <a:spcPct val="130000"/>
              </a:lnSpc>
            </a:pPr>
            <a:r>
              <a:rPr lang="ru-RU" sz="1400" b="1" dirty="0">
                <a:ea typeface="Roboto" panose="02000000000000000000" pitchFamily="2" charset="0"/>
                <a:cs typeface="Arial" panose="020B0604020202020204" pitchFamily="34" charset="0"/>
              </a:rPr>
              <a:t>Компьютерный томограф	                         1 ед.</a:t>
            </a:r>
          </a:p>
          <a:p>
            <a:pPr lvl="0" algn="r">
              <a:lnSpc>
                <a:spcPct val="130000"/>
              </a:lnSpc>
            </a:pPr>
            <a:r>
              <a:rPr lang="ru-RU" sz="1400" b="1" dirty="0">
                <a:ea typeface="Roboto" panose="02000000000000000000" pitchFamily="2" charset="0"/>
                <a:cs typeface="Arial" panose="020B0604020202020204" pitchFamily="34" charset="0"/>
              </a:rPr>
              <a:t>Денситометры 		                                  2 ед.</a:t>
            </a:r>
          </a:p>
          <a:p>
            <a:pPr lvl="0" algn="r">
              <a:lnSpc>
                <a:spcPct val="130000"/>
              </a:lnSpc>
            </a:pPr>
            <a:r>
              <a:rPr lang="ru-RU" sz="1400" b="1" dirty="0">
                <a:ea typeface="Roboto" panose="02000000000000000000" pitchFamily="2" charset="0"/>
                <a:cs typeface="Arial" panose="020B0604020202020204" pitchFamily="34" charset="0"/>
              </a:rPr>
              <a:t>Рентгеновские аппараты	                         6 ед.</a:t>
            </a:r>
          </a:p>
          <a:p>
            <a:pPr lvl="0" algn="r">
              <a:lnSpc>
                <a:spcPct val="130000"/>
              </a:lnSpc>
            </a:pPr>
            <a:r>
              <a:rPr lang="ru-RU" sz="1400" b="1" dirty="0">
                <a:ea typeface="Roboto" panose="02000000000000000000" pitchFamily="2" charset="0"/>
                <a:cs typeface="Arial" panose="020B0604020202020204" pitchFamily="34" charset="0"/>
              </a:rPr>
              <a:t>Маммографы			                         1 ед.</a:t>
            </a:r>
          </a:p>
          <a:p>
            <a:pPr lvl="0" algn="r">
              <a:lnSpc>
                <a:spcPct val="130000"/>
              </a:lnSpc>
            </a:pPr>
            <a:r>
              <a:rPr lang="ru-RU" sz="1400" b="1" dirty="0">
                <a:ea typeface="Roboto" panose="02000000000000000000" pitchFamily="2" charset="0"/>
                <a:cs typeface="Arial" panose="020B0604020202020204" pitchFamily="34" charset="0"/>
              </a:rPr>
              <a:t>Флюорограф 	                        	                1 ед.</a:t>
            </a:r>
          </a:p>
          <a:p>
            <a:pPr lvl="0" algn="r">
              <a:lnSpc>
                <a:spcPct val="130000"/>
              </a:lnSpc>
            </a:pPr>
            <a:r>
              <a:rPr lang="ru-RU" sz="1400" b="1" dirty="0">
                <a:ea typeface="Roboto" panose="02000000000000000000" pitchFamily="2" charset="0"/>
                <a:cs typeface="Arial" panose="020B0604020202020204" pitchFamily="34" charset="0"/>
              </a:rPr>
              <a:t>Ультразвуковой аппарат                               31 ед.</a:t>
            </a:r>
          </a:p>
          <a:p>
            <a:pPr marL="0" lvl="0" indent="0" algn="r">
              <a:lnSpc>
                <a:spcPct val="130000"/>
              </a:lnSpc>
              <a:buNone/>
            </a:pPr>
            <a:r>
              <a:rPr lang="ru-RU" sz="1400" b="1" dirty="0">
                <a:ea typeface="Roboto" panose="02000000000000000000" pitchFamily="2" charset="0"/>
                <a:cs typeface="Arial" panose="020B0604020202020204" pitchFamily="34" charset="0"/>
              </a:rPr>
              <a:t>      из них экспертного класса 	                         19 ед.</a:t>
            </a:r>
          </a:p>
          <a:p>
            <a:pPr lvl="0" algn="r">
              <a:lnSpc>
                <a:spcPct val="130000"/>
              </a:lnSpc>
            </a:pPr>
            <a:r>
              <a:rPr lang="ru-RU" sz="1400" b="1" dirty="0">
                <a:ea typeface="Roboto" panose="02000000000000000000" pitchFamily="2" charset="0"/>
                <a:cs typeface="Arial" panose="020B0604020202020204" pitchFamily="34" charset="0"/>
              </a:rPr>
              <a:t>Холтер 		                                            5 ед.</a:t>
            </a:r>
          </a:p>
          <a:p>
            <a:pPr lvl="0" algn="r">
              <a:lnSpc>
                <a:spcPct val="130000"/>
              </a:lnSpc>
            </a:pPr>
            <a:r>
              <a:rPr lang="ru-RU" sz="1400" b="1" dirty="0">
                <a:ea typeface="Roboto" panose="02000000000000000000" pitchFamily="2" charset="0"/>
                <a:cs typeface="Arial" panose="020B0604020202020204" pitchFamily="34" charset="0"/>
              </a:rPr>
              <a:t>СМАД 		                        	                         3 ед.</a:t>
            </a:r>
          </a:p>
          <a:p>
            <a:pPr lvl="0" algn="r">
              <a:lnSpc>
                <a:spcPct val="130000"/>
              </a:lnSpc>
            </a:pPr>
            <a:r>
              <a:rPr lang="ru-RU" sz="1400" b="1" dirty="0">
                <a:ea typeface="Roboto" panose="02000000000000000000" pitchFamily="2" charset="0"/>
                <a:cs typeface="Arial" panose="020B0604020202020204" pitchFamily="34" charset="0"/>
              </a:rPr>
              <a:t>Эндоскопы			                                 10 ед.</a:t>
            </a:r>
          </a:p>
          <a:p>
            <a:pPr lvl="0" algn="just">
              <a:lnSpc>
                <a:spcPct val="130000"/>
              </a:lnSpc>
            </a:pPr>
            <a:r>
              <a:rPr lang="ru-RU" sz="1400" b="1" dirty="0">
                <a:ea typeface="Roboto" panose="02000000000000000000" pitchFamily="2" charset="0"/>
                <a:cs typeface="Arial" panose="020B0604020202020204" pitchFamily="34" charset="0"/>
              </a:rPr>
              <a:t>Автомобили для обеспечения транспортной доступности  10 ед.				. </a:t>
            </a:r>
            <a:endParaRPr lang="ru-RU" sz="1400" dirty="0"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7176045" y="0"/>
            <a:ext cx="5015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188639"/>
            <a:ext cx="6768828" cy="12241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>
                <a:solidFill>
                  <a:schemeClr val="accent1">
                    <a:lumMod val="7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ГБУЗ «КДЦ № 2 ДЗМ» оказывает помощь по следующим профилям:</a:t>
            </a:r>
          </a:p>
        </p:txBody>
      </p:sp>
      <p:sp>
        <p:nvSpPr>
          <p:cNvPr id="27" name="Содержимое 3"/>
          <p:cNvSpPr>
            <a:spLocks noGrp="1"/>
          </p:cNvSpPr>
          <p:nvPr>
            <p:ph idx="1"/>
          </p:nvPr>
        </p:nvSpPr>
        <p:spPr>
          <a:xfrm>
            <a:off x="5303912" y="1772816"/>
            <a:ext cx="5328592" cy="4824537"/>
          </a:xfrm>
        </p:spPr>
        <p:txBody>
          <a:bodyPr>
            <a:normAutofit fontScale="47500" lnSpcReduction="20000"/>
          </a:bodyPr>
          <a:lstStyle/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Терапия</a:t>
            </a:r>
            <a:endParaRPr lang="ru-RU" sz="3000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Офтальмология</a:t>
            </a:r>
            <a:endParaRPr lang="ru-RU" sz="3000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Оториноларингология</a:t>
            </a:r>
            <a:endParaRPr lang="ru-RU" sz="3000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Эндокринология</a:t>
            </a:r>
            <a:endParaRPr lang="ru-RU" sz="3000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Неврология</a:t>
            </a:r>
            <a:endParaRPr lang="ru-RU" sz="3000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Кардиология</a:t>
            </a:r>
            <a:endParaRPr lang="ru-RU" sz="3000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Профилактика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Урология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Хирургия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Аллергология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Гастроэнтерология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Колопроктология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Инфекционные болезни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Пульмонология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0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Профпатология</a:t>
            </a:r>
          </a:p>
          <a:p>
            <a:pPr lvl="1" indent="-228240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37753" y="1106996"/>
            <a:ext cx="640871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4160078" y="1279382"/>
            <a:ext cx="1498268" cy="2836594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10784" y="1262155"/>
            <a:ext cx="1498268" cy="2836594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665453" y="1302865"/>
            <a:ext cx="1523262" cy="2829347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66910" y="1297523"/>
            <a:ext cx="1493736" cy="2834687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808" y="369990"/>
            <a:ext cx="10515600" cy="541655"/>
          </a:xfrm>
        </p:spPr>
        <p:txBody>
          <a:bodyPr>
            <a:noAutofit/>
          </a:bodyPr>
          <a:lstStyle/>
          <a:p>
            <a:pPr algn="ctr"/>
            <a:r>
              <a:rPr lang="ru-RU" sz="2500" i="1" dirty="0"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в 2022 г.: плановая мощность на каждое здание - 750 посещений в смену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38347" y="1463761"/>
            <a:ext cx="1357321" cy="553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КДЦ №2</a:t>
            </a:r>
          </a:p>
          <a:p>
            <a:pPr algn="ctr"/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Головное учреждение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84551" y="1325303"/>
            <a:ext cx="1000919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ГП № 186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 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75269" y="1463761"/>
            <a:ext cx="1428760" cy="472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ГП № 149 </a:t>
            </a:r>
          </a:p>
          <a:p>
            <a:r>
              <a:rPr lang="ru-RU" sz="15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 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976884" y="1463761"/>
            <a:ext cx="1007547" cy="382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ГП № 41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 3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6803" y="2183087"/>
            <a:ext cx="1835322" cy="577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Фактическая мощность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416220" y="2183088"/>
            <a:ext cx="1000614" cy="7402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251 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16080" y="2070692"/>
            <a:ext cx="1008112" cy="8407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645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495760" y="2085890"/>
            <a:ext cx="1128991" cy="78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671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955084" y="2143296"/>
            <a:ext cx="1214446" cy="74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663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238348" y="2989088"/>
            <a:ext cx="1357320" cy="1208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Прикрепленного населения нет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567281"/>
            <a:ext cx="1614461" cy="453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400495" y="3077815"/>
            <a:ext cx="1131185" cy="943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51327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683660" y="3077815"/>
            <a:ext cx="1428760" cy="1152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39636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955084" y="3077815"/>
            <a:ext cx="1376507" cy="819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41538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59"/>
            <a:ext cx="10538980" cy="106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7461375" y="5558252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131161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в 2021г.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2" y="1302865"/>
            <a:ext cx="695612" cy="7830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34" y="2807185"/>
            <a:ext cx="720413" cy="6943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0" y="2838896"/>
            <a:ext cx="665148" cy="665148"/>
          </a:xfrm>
          <a:prstGeom prst="rect">
            <a:avLst/>
          </a:prstGeom>
        </p:spPr>
      </p:pic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B4C8983B-61AE-43E8-9E45-F3833A3CE074}"/>
              </a:ext>
            </a:extLst>
          </p:cNvPr>
          <p:cNvSpPr txBox="1">
            <a:spLocks/>
          </p:cNvSpPr>
          <p:nvPr/>
        </p:nvSpPr>
        <p:spPr>
          <a:xfrm>
            <a:off x="2930348" y="5556646"/>
            <a:ext cx="1941515" cy="11127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132501</a:t>
            </a:r>
          </a:p>
          <a:p>
            <a:pPr algn="ctr"/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в 2022г.</a:t>
            </a:r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50975810"/>
              </p:ext>
            </p:extLst>
          </p:nvPr>
        </p:nvGraphicFramePr>
        <p:xfrm>
          <a:off x="6847730" y="1720641"/>
          <a:ext cx="5008909" cy="480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683634" y="3427520"/>
            <a:ext cx="2348469" cy="9975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 726804</a:t>
            </a:r>
            <a:endParaRPr lang="en-US" sz="3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2022 году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574145" y="4405016"/>
            <a:ext cx="742138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46925" y="6218185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63896254-4011-4A55-AA3A-EFA79DB3C0E8}"/>
              </a:ext>
            </a:extLst>
          </p:cNvPr>
          <p:cNvSpPr txBox="1">
            <a:spLocks/>
          </p:cNvSpPr>
          <p:nvPr/>
        </p:nvSpPr>
        <p:spPr>
          <a:xfrm>
            <a:off x="4796686" y="330238"/>
            <a:ext cx="6744038" cy="881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2022 году</a:t>
            </a:r>
            <a:br>
              <a:rPr lang="ru-RU" sz="300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ea typeface="Roboto" panose="02000000000000000000" pitchFamily="2" charset="0"/>
                <a:cs typeface="Roboto" panose="02000000000000000000" pitchFamily="2" charset="0"/>
              </a:rPr>
              <a:t>по программе Госгарантий: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3090309-2543-4110-971B-87BA70960AC5}"/>
              </a:ext>
            </a:extLst>
          </p:cNvPr>
          <p:cNvSpPr txBox="1">
            <a:spLocks/>
          </p:cNvSpPr>
          <p:nvPr/>
        </p:nvSpPr>
        <p:spPr>
          <a:xfrm>
            <a:off x="4671349" y="1412225"/>
            <a:ext cx="2176382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 674729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2021 году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EB1CEDC5-71DC-4FCA-942E-BD0AFFE0A941}"/>
              </a:ext>
            </a:extLst>
          </p:cNvPr>
          <p:cNvSpPr txBox="1">
            <a:spLocks/>
          </p:cNvSpPr>
          <p:nvPr/>
        </p:nvSpPr>
        <p:spPr>
          <a:xfrm>
            <a:off x="4618059" y="2229798"/>
            <a:ext cx="2632648" cy="911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дому 75348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2021 году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FA316AB4-6F1D-4B34-B6DC-CB1979AF4903}"/>
              </a:ext>
            </a:extLst>
          </p:cNvPr>
          <p:cNvSpPr txBox="1">
            <a:spLocks/>
          </p:cNvSpPr>
          <p:nvPr/>
        </p:nvSpPr>
        <p:spPr>
          <a:xfrm>
            <a:off x="4683635" y="4625243"/>
            <a:ext cx="2632648" cy="9975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дому 36995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2022 году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68159" y="1143001"/>
            <a:ext cx="68579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3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i="1" dirty="0"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i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i="1" dirty="0">
                <a:ea typeface="Roboto" panose="02000000000000000000" pitchFamily="2" charset="0"/>
                <a:cs typeface="Roboto" panose="02000000000000000000" pitchFamily="2" charset="0"/>
              </a:rPr>
              <a:t>заболеваемости в 2022 г.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17860" y="1195977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24908" y="1739595"/>
            <a:ext cx="1599621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87397" y="1720974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960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8962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722365" y="1739594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 rot="16200000">
            <a:off x="3001490" y="2856355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46990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 rot="16200000">
            <a:off x="5925427" y="3421253"/>
            <a:ext cx="1296096" cy="30347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12358</a:t>
            </a: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 rot="16200000">
            <a:off x="4328277" y="3019482"/>
            <a:ext cx="893648" cy="30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42633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 rot="16200000">
            <a:off x="7848361" y="3581016"/>
            <a:ext cx="975895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23446</a:t>
            </a: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 rot="16200000">
            <a:off x="9700261" y="4085047"/>
            <a:ext cx="897039" cy="30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12493</a:t>
            </a: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 rot="16200000">
            <a:off x="2282412" y="2843142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48349</a:t>
            </a: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 rot="16200000">
            <a:off x="4970436" y="3071142"/>
            <a:ext cx="984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38292</a:t>
            </a: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 rot="16200000">
            <a:off x="6757685" y="3583594"/>
            <a:ext cx="975894" cy="29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10681</a:t>
            </a: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 rot="16200000">
            <a:off x="8583073" y="3691322"/>
            <a:ext cx="886114" cy="3034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17256</a:t>
            </a: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 rot="16200000">
            <a:off x="10347705" y="4058744"/>
            <a:ext cx="975232" cy="2778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10057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80" name="Овал 79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34955" y="3814157"/>
            <a:ext cx="303476" cy="1775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18403" y="3797326"/>
            <a:ext cx="310530" cy="18197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596128" y="3933056"/>
            <a:ext cx="303476" cy="1750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03911" y="4005064"/>
            <a:ext cx="330859" cy="16782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396328" y="4797152"/>
            <a:ext cx="303476" cy="8861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104112" y="4939714"/>
            <a:ext cx="298998" cy="7435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084484" y="4469125"/>
            <a:ext cx="360009" cy="1214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878004" y="4685306"/>
            <a:ext cx="299864" cy="9979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9963002" y="4797152"/>
            <a:ext cx="336298" cy="8861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0670785" y="4939714"/>
            <a:ext cx="324517" cy="7435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9559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 год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00441" y="571465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1829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 год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1362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01694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 год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97019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2021год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89620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 год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9152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71585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 год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041117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6932" y="5955701"/>
            <a:ext cx="83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+3%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621845" y="5974051"/>
            <a:ext cx="95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+11%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2738" y="5956837"/>
            <a:ext cx="83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+36%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423075" y="5984725"/>
            <a:ext cx="93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+16%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03862" y="5962880"/>
            <a:ext cx="83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+24%</a:t>
            </a:r>
          </a:p>
        </p:txBody>
      </p:sp>
    </p:spTree>
    <p:extLst>
      <p:ext uri="{BB962C8B-B14F-4D97-AF65-F5344CB8AC3E}">
        <p14:creationId xmlns:p14="http://schemas.microsoft.com/office/powerpoint/2010/main" val="364716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7569" y="980728"/>
            <a:ext cx="9289106" cy="648072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Arial" panose="020B0604020202020204" pitchFamily="34" charset="0"/>
              </a:rPr>
              <a:t>Посещения на дому в 202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Arial" panose="020B0604020202020204" pitchFamily="34" charset="0"/>
              </a:rPr>
              <a:t> г.:</a:t>
            </a:r>
            <a:r>
              <a:rPr lang="ru-RU" sz="3200" dirty="0">
                <a:ea typeface="Roboto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3200" dirty="0"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96526" y="1124745"/>
            <a:ext cx="7463613" cy="5544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Посещений  - </a:t>
            </a:r>
            <a:r>
              <a:rPr lang="en-US" sz="28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36995</a:t>
            </a:r>
            <a:r>
              <a:rPr lang="ru-RU" sz="28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Посещений по заболеванию  - </a:t>
            </a:r>
            <a:r>
              <a:rPr lang="en-US" sz="28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35965</a:t>
            </a:r>
            <a:r>
              <a:rPr lang="ru-RU" sz="28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8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Активы 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-  </a:t>
            </a:r>
            <a:r>
              <a:rPr lang="en-US" sz="28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1030</a:t>
            </a:r>
            <a:r>
              <a:rPr lang="ru-RU" sz="28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endParaRPr lang="ru-RU" sz="36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6" y="1988840"/>
            <a:ext cx="4407957" cy="30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8707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16150</TotalTime>
  <Words>1297</Words>
  <Application>Microsoft Office PowerPoint</Application>
  <PresentationFormat>Произвольный</PresentationFormat>
  <Paragraphs>320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Сектор</vt:lpstr>
      <vt:lpstr>Годовой отчет</vt:lpstr>
      <vt:lpstr>ЦЕЛИ И ЗАДАЧИ ГБУЗ «КДЦ № 2 ДЗМ»</vt:lpstr>
      <vt:lpstr>Кадры 2022 г., общее количество 507 сотрудников (2021 г. - 564)</vt:lpstr>
      <vt:lpstr>Оборудование ГБУЗ «КДЦ № 2 ДЗМ»</vt:lpstr>
      <vt:lpstr>ГБУЗ «КДЦ № 2 ДЗМ» оказывает помощь по следующим профилям:</vt:lpstr>
      <vt:lpstr>Основные показатели в 2022 г.: плановая мощность на каждое здание - 750 посещений в смену</vt:lpstr>
      <vt:lpstr>Презентация PowerPoint</vt:lpstr>
      <vt:lpstr>Показатели заболеваемости в 2022 г.</vt:lpstr>
      <vt:lpstr>Посещения на дому в 2022 г.:   </vt:lpstr>
      <vt:lpstr>Работа патронажной службы в 2022 г.:  </vt:lpstr>
      <vt:lpstr>Диспансеризация и профилактические осмотры</vt:lpstr>
      <vt:lpstr>Основные показатели. Инвалиды и участники ВОВ 2022 г.</vt:lpstr>
      <vt:lpstr>Вакцинопрофилактика</vt:lpstr>
      <vt:lpstr>Презентация PowerPoint</vt:lpstr>
      <vt:lpstr>Работа по рассмотрению жалоб и обращений граждан</vt:lpstr>
      <vt:lpstr>Презентация PowerPoint</vt:lpstr>
      <vt:lpstr>Работа АПЦ в период  ограничительных мероприятий в 2022 г.</vt:lpstr>
      <vt:lpstr> Организация пунктов гражданской вакцинации от COVID-19 </vt:lpstr>
      <vt:lpstr>Работа павильона «Здоровая Москва» ВДНХ</vt:lpstr>
      <vt:lpstr>План  работы на 2023 г. (1)</vt:lpstr>
      <vt:lpstr>План  работы на 2023 г. (2)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570</cp:revision>
  <cp:lastPrinted>2023-01-16T05:35:38Z</cp:lastPrinted>
  <dcterms:created xsi:type="dcterms:W3CDTF">2019-02-11T07:19:05Z</dcterms:created>
  <dcterms:modified xsi:type="dcterms:W3CDTF">2023-02-14T12:05:33Z</dcterms:modified>
</cp:coreProperties>
</file>