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4" r:id="rId4"/>
    <p:sldId id="258" r:id="rId5"/>
    <p:sldId id="281" r:id="rId6"/>
    <p:sldId id="279" r:id="rId7"/>
    <p:sldId id="286" r:id="rId8"/>
    <p:sldId id="271" r:id="rId9"/>
    <p:sldId id="274" r:id="rId10"/>
    <p:sldId id="276" r:id="rId11"/>
    <p:sldId id="280" r:id="rId12"/>
    <p:sldId id="267" r:id="rId13"/>
    <p:sldId id="289" r:id="rId14"/>
    <p:sldId id="295" r:id="rId15"/>
    <p:sldId id="294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>
      <p:cViewPr varScale="1">
        <p:scale>
          <a:sx n="115" d="100"/>
          <a:sy n="115" d="100"/>
        </p:scale>
        <p:origin x="198" y="138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8320815392095178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17232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16598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16967</c:v>
                </c:pt>
                <c:pt idx="1">
                  <c:v>15932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layout>
                <c:manualLayout>
                  <c:x val="0.34224057776649153"/>
                  <c:y val="-2.51810269040541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99%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17080906354319"/>
                      <c:h val="0.11933957285642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47-4169-BEC4-9CDD522FA33D}"/>
                </c:ext>
              </c:extLst>
            </c:dLbl>
            <c:dLbl>
              <c:idx val="1"/>
              <c:layout>
                <c:manualLayout>
                  <c:x val="5.0391391697218825E-2"/>
                  <c:y val="-8.13547322009784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37373360631886"/>
                      <c:h val="0.11933957285642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47-4169-BEC4-9CDD522FA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51,25 ставки</c:v>
                </c:pt>
                <c:pt idx="1">
                  <c:v>Свободно 0,25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51.25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67873410890855"/>
          <c:y val="0.79505783892708348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17E-2"/>
                  <c:y val="3.544154226500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2.6778988778087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1.220539215500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61-44D2-890D-A44CDB3918A4}"/>
                </c:ext>
              </c:extLst>
            </c:dLbl>
            <c:dLbl>
              <c:idx val="3"/>
              <c:layout>
                <c:manualLayout>
                  <c:x val="-7.5071240834215271E-3"/>
                  <c:y val="8.358181108939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61-44D2-890D-A44CDB3918A4}"/>
                </c:ext>
              </c:extLst>
            </c:dLbl>
            <c:dLbl>
              <c:idx val="4"/>
              <c:layout>
                <c:manualLayout>
                  <c:x val="-1.9518522616896079E-2"/>
                  <c:y val="2.859545602138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661-44D2-890D-A44CDB3918A4}"/>
                </c:ext>
              </c:extLst>
            </c:dLbl>
            <c:dLbl>
              <c:idx val="5"/>
              <c:layout>
                <c:manualLayout>
                  <c:x val="-3.0028496333686219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61-44D2-890D-A44CDB3918A4}"/>
                </c:ext>
              </c:extLst>
            </c:dLbl>
            <c:dLbl>
              <c:idx val="6"/>
              <c:layout>
                <c:manualLayout>
                  <c:x val="-1.5014248166844155E-3"/>
                  <c:y val="1.57338792767857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I квартал 2020 г</c:v>
                </c:pt>
                <c:pt idx="4">
                  <c:v>II квартал 2020 г</c:v>
                </c:pt>
                <c:pt idx="5">
                  <c:v>III квартал 2020 г</c:v>
                </c:pt>
                <c:pt idx="6">
                  <c:v>IV квартал 2020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95.5</c:v>
                </c:pt>
                <c:pt idx="1">
                  <c:v>98.7</c:v>
                </c:pt>
                <c:pt idx="2">
                  <c:v>98.85</c:v>
                </c:pt>
                <c:pt idx="3">
                  <c:v>97.76</c:v>
                </c:pt>
                <c:pt idx="4">
                  <c:v>98</c:v>
                </c:pt>
                <c:pt idx="5">
                  <c:v>98.43</c:v>
                </c:pt>
                <c:pt idx="6">
                  <c:v>98.7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-3.611706157670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661-44D2-890D-A44CDB3918A4}"/>
                </c:ext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661-44D2-890D-A44CDB3918A4}"/>
                </c:ext>
              </c:extLst>
            </c:dLbl>
            <c:dLbl>
              <c:idx val="3"/>
              <c:layout>
                <c:manualLayout>
                  <c:x val="-3.3031345967054662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661-44D2-890D-A44CDB3918A4}"/>
                </c:ext>
              </c:extLst>
            </c:dLbl>
            <c:dLbl>
              <c:idx val="4"/>
              <c:layout>
                <c:manualLayout>
                  <c:x val="-5.2549868583950804E-2"/>
                  <c:y val="-1.559753958684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661-44D2-890D-A44CDB3918A4}"/>
                </c:ext>
              </c:extLst>
            </c:dLbl>
            <c:dLbl>
              <c:idx val="5"/>
              <c:layout>
                <c:manualLayout>
                  <c:x val="-1.9518522616895972E-2"/>
                  <c:y val="-2.21698524919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661-44D2-890D-A44CDB3918A4}"/>
                </c:ext>
              </c:extLst>
            </c:dLbl>
            <c:dLbl>
              <c:idx val="6"/>
              <c:layout>
                <c:manualLayout>
                  <c:x val="-1.5014248166844155E-3"/>
                  <c:y val="-2.025162645874996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178-4004-BAC2-508ECD9EB6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I квартал 2020 г</c:v>
                </c:pt>
                <c:pt idx="4">
                  <c:v>II квартал 2020 г</c:v>
                </c:pt>
                <c:pt idx="5">
                  <c:v>III квартал 2020 г</c:v>
                </c:pt>
                <c:pt idx="6">
                  <c:v>IV квартал 2020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96.7</c:v>
                </c:pt>
                <c:pt idx="1">
                  <c:v>99.3</c:v>
                </c:pt>
                <c:pt idx="2">
                  <c:v>99.23</c:v>
                </c:pt>
                <c:pt idx="3">
                  <c:v>98.15</c:v>
                </c:pt>
                <c:pt idx="4">
                  <c:v>99.65</c:v>
                </c:pt>
                <c:pt idx="5">
                  <c:v>99.2</c:v>
                </c:pt>
                <c:pt idx="6">
                  <c:v>99.3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316379291592302E-2"/>
                  <c:y val="2.311296600417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912214646529132E-2"/>
                      <c:h val="4.01741639875452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2.532709067645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661-44D2-890D-A44CDB3918A4}"/>
                </c:ext>
              </c:extLst>
            </c:dLbl>
            <c:dLbl>
              <c:idx val="3"/>
              <c:layout>
                <c:manualLayout>
                  <c:x val="5.5051607317559062E-17"/>
                  <c:y val="4.056305102712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661-44D2-890D-A44CDB3918A4}"/>
                </c:ext>
              </c:extLst>
            </c:dLbl>
            <c:dLbl>
              <c:idx val="4"/>
              <c:layout>
                <c:manualLayout>
                  <c:x val="-1.0509973716790138E-2"/>
                  <c:y val="-2.709648637902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661-44D2-890D-A44CDB3918A4}"/>
                </c:ext>
              </c:extLst>
            </c:dLbl>
            <c:dLbl>
              <c:idx val="5"/>
              <c:layout>
                <c:manualLayout>
                  <c:x val="-3.0028496333686219E-2"/>
                  <c:y val="6.3967632479223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D661-44D2-890D-A44CDB3918A4}"/>
                </c:ext>
              </c:extLst>
            </c:dLbl>
            <c:dLbl>
              <c:idx val="6"/>
              <c:layout>
                <c:manualLayout>
                  <c:x val="-1.5014248166844155E-3"/>
                  <c:y val="5.26835298664648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I квартал 2020 г</c:v>
                </c:pt>
                <c:pt idx="4">
                  <c:v>II квартал 2020 г</c:v>
                </c:pt>
                <c:pt idx="5">
                  <c:v>III квартал 2020 г</c:v>
                </c:pt>
                <c:pt idx="6">
                  <c:v>IV квартал 2020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94.7</c:v>
                </c:pt>
                <c:pt idx="1">
                  <c:v>97.2</c:v>
                </c:pt>
                <c:pt idx="2">
                  <c:v>97.5</c:v>
                </c:pt>
                <c:pt idx="3">
                  <c:v>97.3</c:v>
                </c:pt>
                <c:pt idx="4">
                  <c:v>97.2</c:v>
                </c:pt>
                <c:pt idx="5">
                  <c:v>97.4</c:v>
                </c:pt>
                <c:pt idx="6">
                  <c:v>97.5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6708608"/>
        <c:axId val="46710144"/>
      </c:lineChart>
      <c:catAx>
        <c:axId val="4670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46710144"/>
        <c:crosses val="autoZero"/>
        <c:auto val="1"/>
        <c:lblAlgn val="ctr"/>
        <c:lblOffset val="100"/>
        <c:noMultiLvlLbl val="0"/>
      </c:catAx>
      <c:valAx>
        <c:axId val="46710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70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Lbl>
              <c:idx val="0"/>
              <c:layout>
                <c:manualLayout>
                  <c:x val="0.1200997663752897"/>
                  <c:y val="0.120141297275799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193306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2F-4665-A8E3-4125F5B719FF}"/>
                </c:ext>
              </c:extLst>
            </c:dLbl>
            <c:dLbl>
              <c:idx val="1"/>
              <c:layout>
                <c:manualLayout>
                  <c:x val="-9.0171019192654536E-2"/>
                  <c:y val="-0.299713557034713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218929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2F-4665-A8E3-4125F5B719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193306</c:v>
                </c:pt>
                <c:pt idx="1">
                  <c:v>279100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4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4-4DD5-AAD1-93CF23F23E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4-4DD5-AAD1-93CF23F23E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4-4DD5-AAD1-93CF23F23E3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A4-4DD5-AAD1-93CF23F23E3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A4-4DD5-AAD1-93CF23F23E3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6A4-4DD5-AAD1-93CF23F23E31}"/>
              </c:ext>
            </c:extLst>
          </c:dPt>
          <c:dLbls>
            <c:dLbl>
              <c:idx val="0"/>
              <c:layout>
                <c:manualLayout>
                  <c:x val="-0.46896759524183296"/>
                  <c:y val="0.1788073884876455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baseline="0" dirty="0" smtClean="0">
                        <a:solidFill>
                          <a:schemeClr val="tx1"/>
                        </a:solidFill>
                      </a:rPr>
                      <a:t>65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A4-4DD5-AAD1-93CF23F23E31}"/>
                </c:ext>
              </c:extLst>
            </c:dLbl>
            <c:dLbl>
              <c:idx val="1"/>
              <c:layout>
                <c:manualLayout>
                  <c:x val="0.15676352477072569"/>
                  <c:y val="-2.735998016093547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baseline="0" dirty="0" smtClean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6A4-4DD5-AAD1-93CF23F23E3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A4-4DD5-AAD1-93CF23F23E3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A4-4DD5-AAD1-93CF23F23E31}"/>
                </c:ext>
              </c:extLst>
            </c:dLbl>
            <c:dLbl>
              <c:idx val="4"/>
              <c:layout>
                <c:manualLayout>
                  <c:x val="0.1125481716302647"/>
                  <c:y val="6.637289733563374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6A4-4DD5-AAD1-93CF23F23E31}"/>
                </c:ext>
              </c:extLst>
            </c:dLbl>
            <c:dLbl>
              <c:idx val="5"/>
              <c:layout>
                <c:manualLayout>
                  <c:x val="0.42259527981323841"/>
                  <c:y val="-0.2295218349794208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33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6A4-4DD5-AAD1-93CF23F23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осмотр в центре здоровья</c:v>
                </c:pt>
                <c:pt idx="3">
                  <c:v>паллиативная помощь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72200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3446</c:v>
                </c:pt>
                <c:pt idx="5">
                  <c:v>143283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A4-4DD5-AAD1-93CF23F23E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7047503177681786"/>
          <c:y val="0.49360508532417491"/>
          <c:w val="0.59071711795656079"/>
          <c:h val="0.37516776911618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BF-4AA1-9543-E2968FC660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BF-4AA1-9543-E2968FC660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BF-4AA1-9543-E2968FC6601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A8-47FC-B331-59EAEF8238AB}"/>
              </c:ext>
            </c:extLst>
          </c:dPt>
          <c:dLbls>
            <c:dLbl>
              <c:idx val="0"/>
              <c:layout>
                <c:manualLayout>
                  <c:x val="-0.30818449291288347"/>
                  <c:y val="0.34932649104963581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 smtClean="0">
                        <a:solidFill>
                          <a:schemeClr val="tx1"/>
                        </a:solidFill>
                      </a:rPr>
                      <a:t>80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BF-4AA1-9543-E2968FC66016}"/>
                </c:ext>
              </c:extLst>
            </c:dLbl>
            <c:dLbl>
              <c:idx val="1"/>
              <c:layout>
                <c:manualLayout>
                  <c:x val="5.1549735926453961E-2"/>
                  <c:y val="-5.6852651106945408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 smtClean="0">
                        <a:solidFill>
                          <a:schemeClr val="tx1"/>
                        </a:solidFill>
                      </a:rPr>
                      <a:t>13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5BF-4AA1-9543-E2968FC66016}"/>
                </c:ext>
              </c:extLst>
            </c:dLbl>
            <c:dLbl>
              <c:idx val="2"/>
              <c:layout>
                <c:manualLayout>
                  <c:x val="-4.0195627062126725E-2"/>
                  <c:y val="-0.412295887817763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5BF-4AA1-9543-E2968FC66016}"/>
                </c:ext>
              </c:extLst>
            </c:dLbl>
            <c:dLbl>
              <c:idx val="3"/>
              <c:layout>
                <c:manualLayout>
                  <c:x val="5.5895886506164269E-2"/>
                  <c:y val="-5.77997936068194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6605395388754"/>
                      <c:h val="0.102316743106846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9A8-47FC-B331-59EAEF823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неотложные</c:v>
                </c:pt>
                <c:pt idx="1">
                  <c:v>активные</c:v>
                </c:pt>
                <c:pt idx="2">
                  <c:v>прочие</c:v>
                </c:pt>
                <c:pt idx="3">
                  <c:v>диспансерное наблюдение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6774</c:v>
                </c:pt>
                <c:pt idx="1">
                  <c:v>24221</c:v>
                </c:pt>
                <c:pt idx="2">
                  <c:v>154189</c:v>
                </c:pt>
                <c:pt idx="3">
                  <c:v>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BF-4AA1-9543-E2968FC660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54810832983068"/>
          <c:y val="0.54958317389209532"/>
          <c:w val="0.5686296975252062"/>
          <c:h val="0.22652665862899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16481497113693E-2"/>
          <c:y val="0.16848936724444455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159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70E-4F81-A795-94F8D5B43D2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CC-4F42-86B0-9967A9B5D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275</c:v>
                </c:pt>
                <c:pt idx="1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139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0E-4F81-A795-94F8D5B43D2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51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CC-4F42-86B0-9967A9B5D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194</c:v>
                </c:pt>
                <c:pt idx="1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46729856"/>
        <c:axId val="46743936"/>
      </c:barChart>
      <c:catAx>
        <c:axId val="46729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743936"/>
        <c:crosses val="autoZero"/>
        <c:auto val="1"/>
        <c:lblAlgn val="ctr"/>
        <c:lblOffset val="100"/>
        <c:noMultiLvlLbl val="0"/>
      </c:catAx>
      <c:valAx>
        <c:axId val="467439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7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1.2525801048929294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9742252964729E-2"/>
          <c:y val="0.11539838968580327"/>
          <c:w val="0.96990051549407053"/>
          <c:h val="0.78362792639874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981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C4-4E31-8D48-BF0FDFE96BE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3236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C4-4E31-8D48-BF0FDFE96BE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2107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C4-4E31-8D48-BF0FDFE96BE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2764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BC4-4E31-8D48-BF0FDFE96BE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1786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BC4-4E31-8D48-BF0FDFE96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Лист1!$A$2:$A$6</c:f>
              <c:numCache>
                <c:formatCode>#,##0</c:formatCode>
                <c:ptCount val="5"/>
                <c:pt idx="0">
                  <c:v>981</c:v>
                </c:pt>
                <c:pt idx="1">
                  <c:v>3236</c:v>
                </c:pt>
                <c:pt idx="2">
                  <c:v>2107</c:v>
                </c:pt>
                <c:pt idx="3">
                  <c:v>2764</c:v>
                </c:pt>
                <c:pt idx="4">
                  <c:v>1786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931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83-4D0B-ADC9-E2479D8BBC02}"/>
                </c:ext>
              </c:extLst>
            </c:dLbl>
            <c:dLbl>
              <c:idx val="1"/>
              <c:layout>
                <c:manualLayout>
                  <c:x val="-1.368158386633157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2940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C4-4E31-8D48-BF0FDFE96BE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1457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BC4-4E31-8D48-BF0FDFE96BE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2577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BC4-4E31-8D48-BF0FDFE96BE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1759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BC4-4E31-8D48-BF0FDFE96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Лист1!$B$2:$B$6</c:f>
              <c:numCache>
                <c:formatCode>#,##0</c:formatCode>
                <c:ptCount val="5"/>
                <c:pt idx="0">
                  <c:v>931</c:v>
                </c:pt>
                <c:pt idx="1">
                  <c:v>2940</c:v>
                </c:pt>
                <c:pt idx="2">
                  <c:v>1457</c:v>
                </c:pt>
                <c:pt idx="3">
                  <c:v>2577</c:v>
                </c:pt>
                <c:pt idx="4">
                  <c:v>1759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7379200"/>
        <c:axId val="47380736"/>
      </c:barChart>
      <c:catAx>
        <c:axId val="47379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380736"/>
        <c:crosses val="autoZero"/>
        <c:auto val="1"/>
        <c:lblAlgn val="ctr"/>
        <c:lblOffset val="100"/>
        <c:noMultiLvlLbl val="0"/>
      </c:catAx>
      <c:valAx>
        <c:axId val="473807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737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137361162895844"/>
          <c:y val="0.91077401241950029"/>
          <c:w val="0.21809845160021205"/>
          <c:h val="8.90329858631141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dLbl>
              <c:idx val="0"/>
              <c:layout>
                <c:manualLayout>
                  <c:x val="0.32124423344496117"/>
                  <c:y val="-7.74805520763873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94%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A9B-45D1-9EC2-BB532AB48355}"/>
                </c:ext>
              </c:extLst>
            </c:dLbl>
            <c:dLbl>
              <c:idx val="1"/>
              <c:layout>
                <c:manualLayout>
                  <c:x val="-6.2989032964591241E-2"/>
                  <c:y val="-7.55435382744776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0" i="0" u="none" strike="noStrike" kern="1200" baseline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10349908211257"/>
                      <c:h val="0.110835929745272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9B-45D1-9EC2-BB532AB48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109,5 ставки</c:v>
                </c:pt>
                <c:pt idx="1">
                  <c:v>Свободно 7,25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109.5</c:v>
                </c:pt>
                <c:pt idx="1">
                  <c:v>7.25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7401406457483559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Lbl>
              <c:idx val="0"/>
              <c:layout>
                <c:manualLayout>
                  <c:x val="0.30444715798773686"/>
                  <c:y val="-3.29289295909210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96%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76444680749759"/>
                      <c:h val="0.14089838395091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22-4135-9A26-7131A1C6B15A}"/>
                </c:ext>
              </c:extLst>
            </c:dLbl>
            <c:dLbl>
              <c:idx val="1"/>
              <c:layout>
                <c:manualLayout>
                  <c:x val="2.7295082292443696E-2"/>
                  <c:y val="-8.91026348878453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4%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42720650086497"/>
                      <c:h val="0.113780190724174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22-4135-9A26-7131A1C6B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142,25 ставок</c:v>
                </c:pt>
                <c:pt idx="1">
                  <c:v>Свободно 6,5 ставка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142.25</c:v>
                </c:pt>
                <c:pt idx="1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368314" y="3117940"/>
            <a:ext cx="4355216" cy="1463187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68314" y="4365104"/>
            <a:ext cx="4984270" cy="1484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 </a:t>
            </a:r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ДЗМ»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Панагриевой О.В.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4502" y="1745433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667645" y="1745433"/>
            <a:ext cx="5328592" cy="4203847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Рентген-аппараты 		2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 			11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 	4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3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2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Спирометр                                          2 ед. </a:t>
            </a: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Отоскопы                                           51 ед.</a:t>
            </a:r>
          </a:p>
          <a:p>
            <a:pPr lvl="0">
              <a:lnSpc>
                <a:spcPct val="130000"/>
              </a:lnSpc>
            </a:pP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Билирубинометры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3 ед.                   </a:t>
            </a: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ЛОР-комбайны                                    3 </a:t>
            </a: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Рабочее место офтальмолога           3 ед. </a:t>
            </a:r>
          </a:p>
          <a:p>
            <a:pPr lvl="0">
              <a:lnSpc>
                <a:spcPct val="130000"/>
              </a:lnSpc>
            </a:pP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Пульсоксиметры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126 ед.</a:t>
            </a:r>
          </a:p>
          <a:p>
            <a:pPr lvl="0">
              <a:lnSpc>
                <a:spcPct val="130000"/>
              </a:lnSpc>
            </a:pP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Тимпанометр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1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80" y="2909928"/>
            <a:ext cx="2557379" cy="34098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237" y="812709"/>
            <a:ext cx="2620043" cy="38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195901" y="260648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76774" y="477565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организация оказывает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988840"/>
            <a:ext cx="5328592" cy="4203847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Гинекология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Ортопедия и травматология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Кардиология 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Нефрология</a:t>
            </a:r>
          </a:p>
          <a:p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11" y="881244"/>
            <a:ext cx="3960365" cy="52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2020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404664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04502581"/>
              </p:ext>
            </p:extLst>
          </p:nvPr>
        </p:nvGraphicFramePr>
        <p:xfrm>
          <a:off x="1036318" y="1332533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909534239"/>
              </p:ext>
            </p:extLst>
          </p:nvPr>
        </p:nvGraphicFramePr>
        <p:xfrm>
          <a:off x="4624148" y="1332533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256009854"/>
              </p:ext>
            </p:extLst>
          </p:nvPr>
        </p:nvGraphicFramePr>
        <p:xfrm>
          <a:off x="8030362" y="1235540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755508" y="2467911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116,75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324474" y="2512361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148,75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752740" y="2432871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51,5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2020 год было принято на работу 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85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61941" y="1041644"/>
            <a:ext cx="2062139" cy="5497268"/>
            <a:chOff x="3809673" y="1100084"/>
            <a:chExt cx="2062139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19584" y="2973850"/>
              <a:ext cx="205222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Проведение текущих ремонтных работ</a:t>
              </a:r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Поддержка  </a:t>
              </a:r>
              <a:r>
                <a:rPr lang="ru-RU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зон комфортного </a:t>
              </a:r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пребывания, комфортного ожидания приема </a:t>
              </a:r>
              <a:r>
                <a:rPr lang="ru-RU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дежурного врача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687710" y="1090930"/>
            <a:ext cx="2276345" cy="5497268"/>
            <a:chOff x="5996953" y="1100084"/>
            <a:chExt cx="2276345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276266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2763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06865" y="3012341"/>
              <a:ext cx="194421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Доступность медицинской помощи сохранена на высоком уровне</a:t>
              </a:r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893" y="1604490"/>
            <a:ext cx="2158171" cy="48955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11659" y="2445811"/>
            <a:ext cx="1730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</a:t>
            </a:r>
            <a:r>
              <a:rPr lang="ru-RU" sz="1200" b="1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работы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59393" y="3055932"/>
            <a:ext cx="18238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Внедрена единая система регистрации и учета пациентов с новой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коронавирусной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инфекцией и контактных </a:t>
            </a: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лиц «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КПИ.Ковид</a:t>
            </a: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</a:t>
            </a:r>
            <a:endParaRPr lang="ru-RU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Внедрена система «Единая медицинская справочная служба города Москвы»: вызов врача на дом, предоставление консультативно-справочной информации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5306605" y="1030186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440" y="1220566"/>
            <a:ext cx="835224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79409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 flipV="1">
            <a:off x="693635" y="2341446"/>
            <a:ext cx="2062139" cy="45719"/>
            <a:chOff x="3809673" y="2440487"/>
            <a:chExt cx="2062139" cy="79497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19584" y="2973850"/>
              <a:ext cx="205222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35" y="1177447"/>
            <a:ext cx="3278474" cy="51789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225" y="3928083"/>
            <a:ext cx="3437438" cy="23296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260" y="1179047"/>
            <a:ext cx="3230813" cy="2574034"/>
          </a:xfrm>
          <a:prstGeom prst="rect">
            <a:avLst/>
          </a:prstGeom>
        </p:spPr>
      </p:pic>
      <p:sp>
        <p:nvSpPr>
          <p:cNvPr id="6" name="AutoShape 2" descr="blob:https://web.whatsapp.com/47f3d66e-fd1d-4a15-ba53-437faf033be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259" y="3883887"/>
            <a:ext cx="3230813" cy="24180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9225" y="1179047"/>
            <a:ext cx="3334345" cy="259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230162" y="1041644"/>
            <a:ext cx="2276345" cy="5497268"/>
            <a:chOff x="5996953" y="1100084"/>
            <a:chExt cx="2276345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276266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2763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Оказание медицинской помощи в условиях новой </a:t>
              </a:r>
              <a:r>
                <a:rPr lang="ru-RU" sz="12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коронавирусной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инфекции 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06865" y="3012341"/>
              <a:ext cx="1944216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Врачебно-сестринскими  бригадами обеспечено  </a:t>
              </a:r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медицинское обслуживание детского населения </a:t>
              </a:r>
              <a:r>
                <a:rPr lang="ru-RU" sz="11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с </a:t>
              </a:r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подозрением на новую </a:t>
              </a:r>
              <a:r>
                <a:rPr lang="ru-RU" sz="11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коронавирусную</a:t>
              </a:r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инфекцию, </a:t>
              </a:r>
              <a:r>
                <a:rPr lang="ru-RU" sz="11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вызванную 2019-nCoV,  </a:t>
              </a:r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на </a:t>
              </a:r>
              <a:r>
                <a:rPr lang="ru-RU" sz="11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дому</a:t>
              </a:r>
            </a:p>
            <a:p>
              <a:r>
                <a:rPr lang="ru-RU" sz="11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Times New Roman" panose="02020603050405020304" pitchFamily="18" charset="0"/>
                  <a:ea typeface="Roboto" panose="02000000000000000000" pitchFamily="2" charset="0"/>
                  <a:cs typeface="Roboto" panose="02000000000000000000" pitchFamily="2" charset="0"/>
                </a:rPr>
                <a:t>Организована работа  кабинета забора анализов на определение </a:t>
              </a:r>
              <a:r>
                <a:rPr lang="ru-RU" sz="1100" dirty="0" err="1" smtClean="0">
                  <a:latin typeface="Times New Roman" panose="02020603050405020304" pitchFamily="18" charset="0"/>
                  <a:ea typeface="Roboto" panose="02000000000000000000" pitchFamily="2" charset="0"/>
                  <a:cs typeface="Roboto" panose="02000000000000000000" pitchFamily="2" charset="0"/>
                </a:rPr>
                <a:t>коронавирусной</a:t>
              </a:r>
              <a:r>
                <a:rPr lang="ru-RU" sz="1100" dirty="0" smtClean="0">
                  <a:latin typeface="Times New Roman" panose="02020603050405020304" pitchFamily="18" charset="0"/>
                  <a:ea typeface="Roboto" panose="02000000000000000000" pitchFamily="2" charset="0"/>
                  <a:cs typeface="Roboto" panose="02000000000000000000" pitchFamily="2" charset="0"/>
                </a:rPr>
                <a:t> инфекции методом ПЦР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100" dirty="0"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14" y="1724300"/>
            <a:ext cx="3025173" cy="43500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757" y="1769999"/>
            <a:ext cx="3240360" cy="43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24680" y="-51686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783891" y="1132086"/>
            <a:ext cx="762261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391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387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306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10693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9484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13653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2576200665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33830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году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397385612"/>
              </p:ext>
            </p:extLst>
          </p:nvPr>
        </p:nvGraphicFramePr>
        <p:xfrm>
          <a:off x="1283192" y="1841118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5107" y="4318796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639" y="4621494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0035" y="3709857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02542" y="2279400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99,3%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</a:t>
            </a:r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педиатров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30973" y="4939732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97,5%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232407"/>
            <a:ext cx="12192000" cy="697586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7" y="1074727"/>
            <a:ext cx="6951165" cy="5646747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2020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583832" y="260648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662601037"/>
              </p:ext>
            </p:extLst>
          </p:nvPr>
        </p:nvGraphicFramePr>
        <p:xfrm>
          <a:off x="6458575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93618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412 235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2020году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094037" y="2610872"/>
            <a:ext cx="2579989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505550" y="2618299"/>
            <a:ext cx="2449232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795877220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1487698909"/>
              </p:ext>
            </p:extLst>
          </p:nvPr>
        </p:nvGraphicFramePr>
        <p:xfrm>
          <a:off x="8164125" y="2876221"/>
          <a:ext cx="3132082" cy="319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820188" y="5335958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ервичное в поликлинике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овторное в поликлинике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на дому в рамках патронажа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рачебные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сестринские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детскому населению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87" y="1206632"/>
            <a:ext cx="37433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8" y="1159096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42" y="1194030"/>
            <a:ext cx="662057" cy="662057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889380920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97582" y="3852947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9086" y="2263236"/>
            <a:ext cx="4494825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Осмотрено по заболеванию врачами специалистами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56134" y="2607341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117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56134" y="421592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298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09085" y="5150573"/>
            <a:ext cx="4494825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Группы здоровья по результатам осмотров врачами-специалистами детей-сирот: </a:t>
            </a:r>
          </a:p>
          <a:p>
            <a:pPr marL="71755" marR="71755">
              <a:spcAft>
                <a:spcPts val="0"/>
              </a:spcAft>
            </a:pPr>
            <a:r>
              <a:rPr lang="ru-RU" sz="13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</a:t>
            </a:r>
            <a:r>
              <a:rPr lang="ru-RU" sz="13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3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-3 %</a:t>
            </a:r>
            <a:endParaRPr lang="ru-RU" sz="13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3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</a:t>
            </a:r>
            <a:r>
              <a:rPr lang="ru-RU" sz="13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- </a:t>
            </a:r>
            <a:r>
              <a:rPr lang="ru-RU" sz="13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97%</a:t>
            </a:r>
            <a:endParaRPr lang="en-US" sz="1300" dirty="0" smtClean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887" y="549275"/>
            <a:ext cx="4419983" cy="5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520492" y="1863497"/>
            <a:ext cx="8558728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8352928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32840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23393" y="2492896"/>
            <a:ext cx="9217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3872884" y="278077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7227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7212273" y="2822461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33658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8352928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-1104799" y="3936922"/>
            <a:ext cx="12385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 профилактических осмотров на текущий  год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053444" y="2209627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97851" y="2193957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751120" y="2177554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069444" y="1343656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3966138" y="1245250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68" y="1494903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0" y="1491329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1822" y="1834980"/>
            <a:ext cx="2525737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96688" y="-117860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3240434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638306" y="2348880"/>
            <a:ext cx="3182627" cy="3312368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935760" y="4005064"/>
            <a:ext cx="702546" cy="855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935760" y="1748309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4733" y="1772816"/>
            <a:ext cx="33590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63813" y="4815455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98,5 %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02051" y="4104494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2020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24" y="2691339"/>
            <a:ext cx="1537063" cy="147725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8380" y="2192801"/>
            <a:ext cx="4511995" cy="33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14451028"/>
              </p:ext>
            </p:extLst>
          </p:nvPr>
        </p:nvGraphicFramePr>
        <p:xfrm>
          <a:off x="2246812" y="2797238"/>
          <a:ext cx="9282551" cy="34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94928" y="1197657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пациента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2020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5794</TotalTime>
  <Words>616</Words>
  <Application>Microsoft Office PowerPoint</Application>
  <PresentationFormat>Широкоэкранный</PresentationFormat>
  <Paragraphs>237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Times New Roman</vt:lpstr>
      <vt:lpstr>Тема Office</vt:lpstr>
      <vt:lpstr>Годовой отчет</vt:lpstr>
      <vt:lpstr>Основные показатели работы</vt:lpstr>
      <vt:lpstr>Презентация PowerPoint</vt:lpstr>
      <vt:lpstr>Посещения поликлиники в 2020 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</vt:lpstr>
      <vt:lpstr>Работа по рассмотрению жалоб и обращений граждан</vt:lpstr>
      <vt:lpstr>Оборудование поликлиники</vt:lpstr>
      <vt:lpstr>Медицинская организация оказывает помощь по различным профилям</vt:lpstr>
      <vt:lpstr>Кадры 2020 года</vt:lpstr>
      <vt:lpstr>Мероприятия в поликлиниках, реализованные в 2020 году</vt:lpstr>
      <vt:lpstr>Мероприятия в поликлиниках, реализованные в 2020 году</vt:lpstr>
      <vt:lpstr>Мероприятия в поликлиниках, реализованные в 2020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Оксана Панагриева</cp:lastModifiedBy>
  <cp:revision>321</cp:revision>
  <cp:lastPrinted>2021-02-01T15:27:42Z</cp:lastPrinted>
  <dcterms:created xsi:type="dcterms:W3CDTF">2019-02-11T07:19:05Z</dcterms:created>
  <dcterms:modified xsi:type="dcterms:W3CDTF">2021-02-01T15:38:19Z</dcterms:modified>
</cp:coreProperties>
</file>